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3030202020304" pitchFamily="34" charset="0"/>
      <p:regular r:id="rId18"/>
    </p:embeddedFont>
    <p:embeddedFont>
      <p:font typeface="Verdana" panose="020B060403050404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6" autoAdjust="0"/>
    <p:restoredTop sz="73454" autoAdjust="0"/>
  </p:normalViewPr>
  <p:slideViewPr>
    <p:cSldViewPr>
      <p:cViewPr varScale="1">
        <p:scale>
          <a:sx n="55" d="100"/>
          <a:sy n="55" d="100"/>
        </p:scale>
        <p:origin x="180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hanh/Downloads/Analysis%20Fi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anh/Downloads/Analysis%20Fil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75000"/>
                    <a:lumOff val="25000"/>
                  </a:schemeClr>
                </a:solidFill>
                <a:latin typeface="+mn-lt"/>
                <a:ea typeface="+mn-ea"/>
                <a:cs typeface="+mn-cs"/>
              </a:defRPr>
            </a:pPr>
            <a:r>
              <a:rPr lang="en-US" sz="1800" b="1">
                <a:solidFill>
                  <a:srgbClr val="7030A0"/>
                </a:solidFill>
              </a:rPr>
              <a:t>Top 5</a:t>
            </a:r>
            <a:r>
              <a:rPr lang="en-US" sz="1800"/>
              <a:t> most popular content categories</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'Aggregate Popular Categories'!$B$1</c:f>
              <c:strCache>
                <c:ptCount val="1"/>
                <c:pt idx="0">
                  <c:v>Score</c:v>
                </c:pt>
              </c:strCache>
            </c:strRef>
          </c:tx>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17F5-3745-ADFB-4D34883D5822}"/>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3-17F5-3745-ADFB-4D34883D5822}"/>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17F5-3745-ADFB-4D34883D5822}"/>
              </c:ext>
            </c:extLst>
          </c:dPt>
          <c:dPt>
            <c:idx val="3"/>
            <c:invertIfNegative val="0"/>
            <c:bubble3D val="0"/>
            <c:spPr>
              <a:solidFill>
                <a:schemeClr val="bg1">
                  <a:lumMod val="75000"/>
                </a:schemeClr>
              </a:solidFill>
              <a:ln>
                <a:noFill/>
              </a:ln>
              <a:effectLst/>
            </c:spPr>
            <c:extLst>
              <c:ext xmlns:c16="http://schemas.microsoft.com/office/drawing/2014/chart" uri="{C3380CC4-5D6E-409C-BE32-E72D297353CC}">
                <c16:uniqueId val="{00000007-17F5-3745-ADFB-4D34883D5822}"/>
              </c:ext>
            </c:extLst>
          </c:dPt>
          <c:dPt>
            <c:idx val="4"/>
            <c:invertIfNegative val="0"/>
            <c:bubble3D val="0"/>
            <c:spPr>
              <a:solidFill>
                <a:schemeClr val="bg1">
                  <a:lumMod val="75000"/>
                </a:schemeClr>
              </a:solidFill>
              <a:ln>
                <a:noFill/>
              </a:ln>
              <a:effectLst/>
            </c:spPr>
            <c:extLst>
              <c:ext xmlns:c16="http://schemas.microsoft.com/office/drawing/2014/chart" uri="{C3380CC4-5D6E-409C-BE32-E72D297353CC}">
                <c16:uniqueId val="{00000009-17F5-3745-ADFB-4D34883D5822}"/>
              </c:ext>
            </c:extLst>
          </c:dPt>
          <c:dPt>
            <c:idx val="5"/>
            <c:invertIfNegative val="0"/>
            <c:bubble3D val="0"/>
            <c:spPr>
              <a:solidFill>
                <a:schemeClr val="bg1">
                  <a:lumMod val="75000"/>
                </a:schemeClr>
              </a:solidFill>
              <a:ln>
                <a:noFill/>
              </a:ln>
              <a:effectLst/>
            </c:spPr>
            <c:extLst>
              <c:ext xmlns:c16="http://schemas.microsoft.com/office/drawing/2014/chart" uri="{C3380CC4-5D6E-409C-BE32-E72D297353CC}">
                <c16:uniqueId val="{0000000B-17F5-3745-ADFB-4D34883D5822}"/>
              </c:ext>
            </c:extLst>
          </c:dPt>
          <c:dPt>
            <c:idx val="6"/>
            <c:invertIfNegative val="0"/>
            <c:bubble3D val="0"/>
            <c:spPr>
              <a:solidFill>
                <a:schemeClr val="bg1">
                  <a:lumMod val="75000"/>
                </a:schemeClr>
              </a:solidFill>
              <a:ln>
                <a:noFill/>
              </a:ln>
              <a:effectLst/>
            </c:spPr>
            <c:extLst>
              <c:ext xmlns:c16="http://schemas.microsoft.com/office/drawing/2014/chart" uri="{C3380CC4-5D6E-409C-BE32-E72D297353CC}">
                <c16:uniqueId val="{0000000D-17F5-3745-ADFB-4D34883D5822}"/>
              </c:ext>
            </c:extLst>
          </c:dPt>
          <c:dPt>
            <c:idx val="7"/>
            <c:invertIfNegative val="0"/>
            <c:bubble3D val="0"/>
            <c:spPr>
              <a:solidFill>
                <a:schemeClr val="bg1">
                  <a:lumMod val="75000"/>
                </a:schemeClr>
              </a:solidFill>
              <a:ln>
                <a:noFill/>
              </a:ln>
              <a:effectLst/>
            </c:spPr>
            <c:extLst>
              <c:ext xmlns:c16="http://schemas.microsoft.com/office/drawing/2014/chart" uri="{C3380CC4-5D6E-409C-BE32-E72D297353CC}">
                <c16:uniqueId val="{0000000F-17F5-3745-ADFB-4D34883D5822}"/>
              </c:ext>
            </c:extLst>
          </c:dPt>
          <c:dPt>
            <c:idx val="8"/>
            <c:invertIfNegative val="0"/>
            <c:bubble3D val="0"/>
            <c:spPr>
              <a:solidFill>
                <a:schemeClr val="bg1">
                  <a:lumMod val="75000"/>
                </a:schemeClr>
              </a:solidFill>
              <a:ln>
                <a:noFill/>
              </a:ln>
              <a:effectLst/>
            </c:spPr>
            <c:extLst>
              <c:ext xmlns:c16="http://schemas.microsoft.com/office/drawing/2014/chart" uri="{C3380CC4-5D6E-409C-BE32-E72D297353CC}">
                <c16:uniqueId val="{00000011-17F5-3745-ADFB-4D34883D5822}"/>
              </c:ext>
            </c:extLst>
          </c:dPt>
          <c:dPt>
            <c:idx val="9"/>
            <c:invertIfNegative val="0"/>
            <c:bubble3D val="0"/>
            <c:spPr>
              <a:solidFill>
                <a:schemeClr val="bg1">
                  <a:lumMod val="75000"/>
                </a:schemeClr>
              </a:solidFill>
              <a:ln>
                <a:noFill/>
              </a:ln>
              <a:effectLst/>
            </c:spPr>
            <c:extLst>
              <c:ext xmlns:c16="http://schemas.microsoft.com/office/drawing/2014/chart" uri="{C3380CC4-5D6E-409C-BE32-E72D297353CC}">
                <c16:uniqueId val="{00000013-17F5-3745-ADFB-4D34883D5822}"/>
              </c:ext>
            </c:extLst>
          </c:dPt>
          <c:dPt>
            <c:idx val="10"/>
            <c:invertIfNegative val="0"/>
            <c:bubble3D val="0"/>
            <c:spPr>
              <a:solidFill>
                <a:schemeClr val="bg1">
                  <a:lumMod val="75000"/>
                </a:schemeClr>
              </a:solidFill>
              <a:ln>
                <a:noFill/>
              </a:ln>
              <a:effectLst/>
            </c:spPr>
            <c:extLst>
              <c:ext xmlns:c16="http://schemas.microsoft.com/office/drawing/2014/chart" uri="{C3380CC4-5D6E-409C-BE32-E72D297353CC}">
                <c16:uniqueId val="{00000015-17F5-3745-ADFB-4D34883D5822}"/>
              </c:ext>
            </c:extLst>
          </c:dPt>
          <c:dPt>
            <c:idx val="11"/>
            <c:invertIfNegative val="0"/>
            <c:bubble3D val="0"/>
            <c:spPr>
              <a:solidFill>
                <a:srgbClr val="9942FB"/>
              </a:solidFill>
              <a:ln>
                <a:noFill/>
              </a:ln>
              <a:effectLst/>
            </c:spPr>
            <c:extLst>
              <c:ext xmlns:c16="http://schemas.microsoft.com/office/drawing/2014/chart" uri="{C3380CC4-5D6E-409C-BE32-E72D297353CC}">
                <c16:uniqueId val="{00000017-17F5-3745-ADFB-4D34883D5822}"/>
              </c:ext>
            </c:extLst>
          </c:dPt>
          <c:dPt>
            <c:idx val="12"/>
            <c:invertIfNegative val="0"/>
            <c:bubble3D val="0"/>
            <c:spPr>
              <a:solidFill>
                <a:srgbClr val="9942FB"/>
              </a:solidFill>
              <a:ln>
                <a:noFill/>
              </a:ln>
              <a:effectLst/>
            </c:spPr>
            <c:extLst>
              <c:ext xmlns:c16="http://schemas.microsoft.com/office/drawing/2014/chart" uri="{C3380CC4-5D6E-409C-BE32-E72D297353CC}">
                <c16:uniqueId val="{00000019-17F5-3745-ADFB-4D34883D5822}"/>
              </c:ext>
            </c:extLst>
          </c:dPt>
          <c:dPt>
            <c:idx val="13"/>
            <c:invertIfNegative val="0"/>
            <c:bubble3D val="0"/>
            <c:spPr>
              <a:solidFill>
                <a:srgbClr val="9942FB"/>
              </a:solidFill>
              <a:ln>
                <a:noFill/>
              </a:ln>
              <a:effectLst/>
            </c:spPr>
            <c:extLst>
              <c:ext xmlns:c16="http://schemas.microsoft.com/office/drawing/2014/chart" uri="{C3380CC4-5D6E-409C-BE32-E72D297353CC}">
                <c16:uniqueId val="{0000001B-17F5-3745-ADFB-4D34883D5822}"/>
              </c:ext>
            </c:extLst>
          </c:dPt>
          <c:dPt>
            <c:idx val="14"/>
            <c:invertIfNegative val="0"/>
            <c:bubble3D val="0"/>
            <c:spPr>
              <a:solidFill>
                <a:srgbClr val="9942FB"/>
              </a:solidFill>
              <a:ln>
                <a:noFill/>
              </a:ln>
              <a:effectLst/>
            </c:spPr>
            <c:extLst>
              <c:ext xmlns:c16="http://schemas.microsoft.com/office/drawing/2014/chart" uri="{C3380CC4-5D6E-409C-BE32-E72D297353CC}">
                <c16:uniqueId val="{0000001D-17F5-3745-ADFB-4D34883D5822}"/>
              </c:ext>
            </c:extLst>
          </c:dPt>
          <c:dPt>
            <c:idx val="15"/>
            <c:invertIfNegative val="0"/>
            <c:bubble3D val="0"/>
            <c:spPr>
              <a:solidFill>
                <a:srgbClr val="9942FB"/>
              </a:solidFill>
              <a:ln>
                <a:noFill/>
              </a:ln>
              <a:effectLst/>
            </c:spPr>
            <c:extLst>
              <c:ext xmlns:c16="http://schemas.microsoft.com/office/drawing/2014/chart" uri="{C3380CC4-5D6E-409C-BE32-E72D297353CC}">
                <c16:uniqueId val="{0000001F-17F5-3745-ADFB-4D34883D5822}"/>
              </c:ext>
            </c:extLst>
          </c:dPt>
          <c:dLbls>
            <c:dLbl>
              <c:idx val="1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17F5-3745-ADFB-4D34883D582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'Aggregate Popular Categories'!$A$2:$A$17</c:f>
              <c:strCache>
                <c:ptCount val="16"/>
                <c:pt idx="0">
                  <c:v>public speaking</c:v>
                </c:pt>
                <c:pt idx="1">
                  <c:v>veganism</c:v>
                </c:pt>
                <c:pt idx="2">
                  <c:v>tennis</c:v>
                </c:pt>
                <c:pt idx="3">
                  <c:v>dogs</c:v>
                </c:pt>
                <c:pt idx="4">
                  <c:v>studying</c:v>
                </c:pt>
                <c:pt idx="5">
                  <c:v>fitness</c:v>
                </c:pt>
                <c:pt idx="6">
                  <c:v>education</c:v>
                </c:pt>
                <c:pt idx="7">
                  <c:v>soccer</c:v>
                </c:pt>
                <c:pt idx="8">
                  <c:v>cooking</c:v>
                </c:pt>
                <c:pt idx="9">
                  <c:v>travel</c:v>
                </c:pt>
                <c:pt idx="10">
                  <c:v>culture</c:v>
                </c:pt>
                <c:pt idx="11">
                  <c:v>food</c:v>
                </c:pt>
                <c:pt idx="12">
                  <c:v>technology</c:v>
                </c:pt>
                <c:pt idx="13">
                  <c:v>healthy eating</c:v>
                </c:pt>
                <c:pt idx="14">
                  <c:v>science</c:v>
                </c:pt>
                <c:pt idx="15">
                  <c:v>animals</c:v>
                </c:pt>
              </c:strCache>
            </c:strRef>
          </c:cat>
          <c:val>
            <c:numRef>
              <c:f>'Aggregate Popular Categories'!$B$2:$B$17</c:f>
              <c:numCache>
                <c:formatCode>General</c:formatCode>
                <c:ptCount val="16"/>
                <c:pt idx="0">
                  <c:v>49264</c:v>
                </c:pt>
                <c:pt idx="1">
                  <c:v>49619</c:v>
                </c:pt>
                <c:pt idx="2">
                  <c:v>50339</c:v>
                </c:pt>
                <c:pt idx="3">
                  <c:v>52511</c:v>
                </c:pt>
                <c:pt idx="4">
                  <c:v>54269</c:v>
                </c:pt>
                <c:pt idx="5">
                  <c:v>55323</c:v>
                </c:pt>
                <c:pt idx="6">
                  <c:v>57436</c:v>
                </c:pt>
                <c:pt idx="7">
                  <c:v>57783</c:v>
                </c:pt>
                <c:pt idx="8">
                  <c:v>64756</c:v>
                </c:pt>
                <c:pt idx="9">
                  <c:v>64880</c:v>
                </c:pt>
                <c:pt idx="10">
                  <c:v>66579</c:v>
                </c:pt>
                <c:pt idx="11">
                  <c:v>66676</c:v>
                </c:pt>
                <c:pt idx="12">
                  <c:v>68738</c:v>
                </c:pt>
                <c:pt idx="13">
                  <c:v>69339</c:v>
                </c:pt>
                <c:pt idx="14">
                  <c:v>71168</c:v>
                </c:pt>
                <c:pt idx="15">
                  <c:v>74965</c:v>
                </c:pt>
              </c:numCache>
            </c:numRef>
          </c:val>
          <c:extLst>
            <c:ext xmlns:c16="http://schemas.microsoft.com/office/drawing/2014/chart" uri="{C3380CC4-5D6E-409C-BE32-E72D297353CC}">
              <c16:uniqueId val="{00000020-17F5-3745-ADFB-4D34883D5822}"/>
            </c:ext>
          </c:extLst>
        </c:ser>
        <c:dLbls>
          <c:showLegendKey val="0"/>
          <c:showVal val="0"/>
          <c:showCatName val="0"/>
          <c:showSerName val="0"/>
          <c:showPercent val="0"/>
          <c:showBubbleSize val="0"/>
        </c:dLbls>
        <c:gapWidth val="58"/>
        <c:axId val="712611247"/>
        <c:axId val="761793999"/>
      </c:barChart>
      <c:catAx>
        <c:axId val="71261124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crossAx val="761793999"/>
        <c:crosses val="autoZero"/>
        <c:auto val="1"/>
        <c:lblAlgn val="ctr"/>
        <c:lblOffset val="100"/>
        <c:noMultiLvlLbl val="0"/>
      </c:catAx>
      <c:valAx>
        <c:axId val="761793999"/>
        <c:scaling>
          <c:orientation val="minMax"/>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crossAx val="712611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lumMod val="75000"/>
              <a:lumOff val="25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Month</a:t>
            </a:r>
            <a:r>
              <a:rPr lang="en-US" baseline="0"/>
              <a:t> with most posts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'Month with most posts'!$E$1</c:f>
              <c:strCache>
                <c:ptCount val="1"/>
                <c:pt idx="0">
                  <c:v>Number of Posts</c:v>
                </c:pt>
              </c:strCache>
            </c:strRef>
          </c:tx>
          <c:spPr>
            <a:solidFill>
              <a:schemeClr val="accent1"/>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9B4C-F64C-9C05-45E43755F070}"/>
              </c:ext>
            </c:extLst>
          </c:dPt>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3-9B4C-F64C-9C05-45E43755F070}"/>
              </c:ext>
            </c:extLst>
          </c:dPt>
          <c:dPt>
            <c:idx val="2"/>
            <c:invertIfNegative val="0"/>
            <c:bubble3D val="0"/>
            <c:spPr>
              <a:solidFill>
                <a:schemeClr val="bg1">
                  <a:lumMod val="85000"/>
                </a:schemeClr>
              </a:solidFill>
              <a:ln>
                <a:noFill/>
              </a:ln>
              <a:effectLst/>
            </c:spPr>
            <c:extLst>
              <c:ext xmlns:c16="http://schemas.microsoft.com/office/drawing/2014/chart" uri="{C3380CC4-5D6E-409C-BE32-E72D297353CC}">
                <c16:uniqueId val="{00000005-9B4C-F64C-9C05-45E43755F070}"/>
              </c:ext>
            </c:extLst>
          </c:dPt>
          <c:dPt>
            <c:idx val="3"/>
            <c:invertIfNegative val="0"/>
            <c:bubble3D val="0"/>
            <c:spPr>
              <a:solidFill>
                <a:schemeClr val="bg1">
                  <a:lumMod val="85000"/>
                </a:schemeClr>
              </a:solidFill>
              <a:ln>
                <a:noFill/>
              </a:ln>
              <a:effectLst/>
            </c:spPr>
            <c:extLst>
              <c:ext xmlns:c16="http://schemas.microsoft.com/office/drawing/2014/chart" uri="{C3380CC4-5D6E-409C-BE32-E72D297353CC}">
                <c16:uniqueId val="{00000007-9B4C-F64C-9C05-45E43755F070}"/>
              </c:ext>
            </c:extLst>
          </c:dPt>
          <c:dPt>
            <c:idx val="4"/>
            <c:invertIfNegative val="0"/>
            <c:bubble3D val="0"/>
            <c:spPr>
              <a:solidFill>
                <a:srgbClr val="9942FB"/>
              </a:solidFill>
              <a:ln>
                <a:noFill/>
              </a:ln>
              <a:effectLst/>
            </c:spPr>
            <c:extLst>
              <c:ext xmlns:c16="http://schemas.microsoft.com/office/drawing/2014/chart" uri="{C3380CC4-5D6E-409C-BE32-E72D297353CC}">
                <c16:uniqueId val="{00000009-9B4C-F64C-9C05-45E43755F070}"/>
              </c:ext>
            </c:extLst>
          </c:dPt>
          <c:dPt>
            <c:idx val="5"/>
            <c:invertIfNegative val="0"/>
            <c:bubble3D val="0"/>
            <c:spPr>
              <a:solidFill>
                <a:schemeClr val="bg1">
                  <a:lumMod val="85000"/>
                </a:schemeClr>
              </a:solidFill>
              <a:ln>
                <a:noFill/>
              </a:ln>
              <a:effectLst/>
            </c:spPr>
            <c:extLst>
              <c:ext xmlns:c16="http://schemas.microsoft.com/office/drawing/2014/chart" uri="{C3380CC4-5D6E-409C-BE32-E72D297353CC}">
                <c16:uniqueId val="{0000000B-9B4C-F64C-9C05-45E43755F070}"/>
              </c:ext>
            </c:extLst>
          </c:dPt>
          <c:dPt>
            <c:idx val="6"/>
            <c:invertIfNegative val="0"/>
            <c:bubble3D val="0"/>
            <c:spPr>
              <a:solidFill>
                <a:schemeClr val="bg1">
                  <a:lumMod val="85000"/>
                </a:schemeClr>
              </a:solidFill>
              <a:ln>
                <a:noFill/>
              </a:ln>
              <a:effectLst/>
            </c:spPr>
            <c:extLst>
              <c:ext xmlns:c16="http://schemas.microsoft.com/office/drawing/2014/chart" uri="{C3380CC4-5D6E-409C-BE32-E72D297353CC}">
                <c16:uniqueId val="{0000000D-9B4C-F64C-9C05-45E43755F070}"/>
              </c:ext>
            </c:extLst>
          </c:dPt>
          <c:dPt>
            <c:idx val="7"/>
            <c:invertIfNegative val="0"/>
            <c:bubble3D val="0"/>
            <c:spPr>
              <a:solidFill>
                <a:schemeClr val="bg1">
                  <a:lumMod val="85000"/>
                </a:schemeClr>
              </a:solidFill>
              <a:ln>
                <a:noFill/>
              </a:ln>
              <a:effectLst/>
            </c:spPr>
            <c:extLst>
              <c:ext xmlns:c16="http://schemas.microsoft.com/office/drawing/2014/chart" uri="{C3380CC4-5D6E-409C-BE32-E72D297353CC}">
                <c16:uniqueId val="{0000000F-9B4C-F64C-9C05-45E43755F070}"/>
              </c:ext>
            </c:extLst>
          </c:dPt>
          <c:dPt>
            <c:idx val="8"/>
            <c:invertIfNegative val="0"/>
            <c:bubble3D val="0"/>
            <c:spPr>
              <a:solidFill>
                <a:schemeClr val="bg1">
                  <a:lumMod val="85000"/>
                </a:schemeClr>
              </a:solidFill>
              <a:ln>
                <a:noFill/>
              </a:ln>
              <a:effectLst/>
            </c:spPr>
            <c:extLst>
              <c:ext xmlns:c16="http://schemas.microsoft.com/office/drawing/2014/chart" uri="{C3380CC4-5D6E-409C-BE32-E72D297353CC}">
                <c16:uniqueId val="{00000011-9B4C-F64C-9C05-45E43755F070}"/>
              </c:ext>
            </c:extLst>
          </c:dPt>
          <c:dPt>
            <c:idx val="9"/>
            <c:invertIfNegative val="0"/>
            <c:bubble3D val="0"/>
            <c:spPr>
              <a:solidFill>
                <a:schemeClr val="bg1">
                  <a:lumMod val="85000"/>
                </a:schemeClr>
              </a:solidFill>
              <a:ln>
                <a:noFill/>
              </a:ln>
              <a:effectLst/>
            </c:spPr>
            <c:extLst>
              <c:ext xmlns:c16="http://schemas.microsoft.com/office/drawing/2014/chart" uri="{C3380CC4-5D6E-409C-BE32-E72D297353CC}">
                <c16:uniqueId val="{00000013-9B4C-F64C-9C05-45E43755F070}"/>
              </c:ext>
            </c:extLst>
          </c:dPt>
          <c:dPt>
            <c:idx val="10"/>
            <c:invertIfNegative val="0"/>
            <c:bubble3D val="0"/>
            <c:spPr>
              <a:solidFill>
                <a:schemeClr val="bg1">
                  <a:lumMod val="85000"/>
                </a:schemeClr>
              </a:solidFill>
              <a:ln>
                <a:noFill/>
              </a:ln>
              <a:effectLst/>
            </c:spPr>
            <c:extLst>
              <c:ext xmlns:c16="http://schemas.microsoft.com/office/drawing/2014/chart" uri="{C3380CC4-5D6E-409C-BE32-E72D297353CC}">
                <c16:uniqueId val="{00000015-9B4C-F64C-9C05-45E43755F070}"/>
              </c:ext>
            </c:extLst>
          </c:dPt>
          <c:dPt>
            <c:idx val="11"/>
            <c:invertIfNegative val="0"/>
            <c:bubble3D val="0"/>
            <c:spPr>
              <a:solidFill>
                <a:schemeClr val="bg1">
                  <a:lumMod val="85000"/>
                </a:schemeClr>
              </a:solidFill>
              <a:ln>
                <a:noFill/>
              </a:ln>
              <a:effectLst/>
            </c:spPr>
            <c:extLst>
              <c:ext xmlns:c16="http://schemas.microsoft.com/office/drawing/2014/chart" uri="{C3380CC4-5D6E-409C-BE32-E72D297353CC}">
                <c16:uniqueId val="{00000017-9B4C-F64C-9C05-45E43755F070}"/>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4C-F64C-9C05-45E43755F070}"/>
                </c:ext>
              </c:extLst>
            </c:dLbl>
            <c:dLbl>
              <c:idx val="4"/>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B4C-F64C-9C05-45E43755F070}"/>
                </c:ext>
              </c:extLst>
            </c:dLbl>
            <c:dLbl>
              <c:idx val="7"/>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B4C-F64C-9C05-45E43755F070}"/>
                </c:ext>
              </c:extLst>
            </c:dLbl>
            <c:dLbl>
              <c:idx val="1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9B4C-F64C-9C05-45E43755F07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'Month with most posts'!$D$2:$D$13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'Month with most posts'!$E$2:$E$13</c:f>
              <c:numCache>
                <c:formatCode>General</c:formatCode>
                <c:ptCount val="12"/>
                <c:pt idx="0">
                  <c:v>2126</c:v>
                </c:pt>
                <c:pt idx="1">
                  <c:v>1914</c:v>
                </c:pt>
                <c:pt idx="2">
                  <c:v>2012</c:v>
                </c:pt>
                <c:pt idx="3">
                  <c:v>1974</c:v>
                </c:pt>
                <c:pt idx="4">
                  <c:v>2138</c:v>
                </c:pt>
                <c:pt idx="5">
                  <c:v>2021</c:v>
                </c:pt>
                <c:pt idx="6">
                  <c:v>2070</c:v>
                </c:pt>
                <c:pt idx="7">
                  <c:v>2114</c:v>
                </c:pt>
                <c:pt idx="8">
                  <c:v>2022</c:v>
                </c:pt>
                <c:pt idx="9">
                  <c:v>2056</c:v>
                </c:pt>
                <c:pt idx="10">
                  <c:v>2034</c:v>
                </c:pt>
                <c:pt idx="11">
                  <c:v>2092</c:v>
                </c:pt>
              </c:numCache>
            </c:numRef>
          </c:val>
          <c:extLst>
            <c:ext xmlns:c16="http://schemas.microsoft.com/office/drawing/2014/chart" uri="{C3380CC4-5D6E-409C-BE32-E72D297353CC}">
              <c16:uniqueId val="{00000018-9B4C-F64C-9C05-45E43755F070}"/>
            </c:ext>
          </c:extLst>
        </c:ser>
        <c:dLbls>
          <c:showLegendKey val="0"/>
          <c:showVal val="0"/>
          <c:showCatName val="0"/>
          <c:showSerName val="0"/>
          <c:showPercent val="0"/>
          <c:showBubbleSize val="0"/>
        </c:dLbls>
        <c:gapWidth val="57"/>
        <c:overlap val="-29"/>
        <c:axId val="818051823"/>
        <c:axId val="818441295"/>
      </c:barChart>
      <c:catAx>
        <c:axId val="818051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18441295"/>
        <c:crosses val="autoZero"/>
        <c:auto val="1"/>
        <c:lblAlgn val="ctr"/>
        <c:lblOffset val="100"/>
        <c:noMultiLvlLbl val="0"/>
      </c:catAx>
      <c:valAx>
        <c:axId val="8184412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18051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75249" y="3329292"/>
            <a:ext cx="5482998" cy="2682466"/>
          </a:xfrm>
          <a:prstGeom prst="rect">
            <a:avLst/>
          </a:prstGeom>
        </p:spPr>
        <p:txBody>
          <a:bodyPr lIns="0" tIns="0" rIns="0" bIns="0" rtlCol="0" anchor="t">
            <a:spAutoFit/>
          </a:bodyPr>
          <a:lstStyle/>
          <a:p>
            <a:pPr algn="ctr">
              <a:lnSpc>
                <a:spcPts val="11059"/>
              </a:lnSpc>
            </a:pPr>
            <a:r>
              <a:rPr lang="en-US" sz="7200" spc="-105" dirty="0">
                <a:solidFill>
                  <a:srgbClr val="FFFFFF"/>
                </a:solidFill>
                <a:latin typeface="Verdana" panose="020B0604030504040204" pitchFamily="34" charset="0"/>
                <a:ea typeface="Verdana" panose="020B0604030504040204" pitchFamily="34" charset="0"/>
                <a:cs typeface="Verdana" panose="020B0604030504040204" pitchFamily="34" charset="0"/>
              </a:rPr>
              <a:t>Social Buzz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114729"/>
          </a:xfrm>
          <a:prstGeom prst="rect">
            <a:avLst/>
          </a:prstGeom>
        </p:spPr>
        <p:txBody>
          <a:bodyPr wrap="square" lIns="0" tIns="0" rIns="0" bIns="0" rtlCol="0" anchor="t">
            <a:spAutoFit/>
          </a:bodyPr>
          <a:lstStyle/>
          <a:p>
            <a:pPr>
              <a:lnSpc>
                <a:spcPts val="9600"/>
              </a:lnSpc>
            </a:pPr>
            <a:r>
              <a:rPr lang="en-US" sz="7200" spc="-80" dirty="0">
                <a:solidFill>
                  <a:srgbClr val="000000"/>
                </a:solidFill>
                <a:latin typeface="Verdana" panose="020B0604030504040204" pitchFamily="34" charset="0"/>
                <a:ea typeface="Verdana" panose="020B0604030504040204" pitchFamily="34" charset="0"/>
                <a:cs typeface="Verdana" panose="020B060403050404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09CF3C94-73D5-7F45-931C-E5B6FA89A9F8}"/>
              </a:ext>
            </a:extLst>
          </p:cNvPr>
          <p:cNvSpPr txBox="1"/>
          <p:nvPr/>
        </p:nvSpPr>
        <p:spPr>
          <a:xfrm>
            <a:off x="11323500" y="1397635"/>
            <a:ext cx="4648200" cy="1938992"/>
          </a:xfrm>
          <a:prstGeom prst="rect">
            <a:avLst/>
          </a:prstGeom>
          <a:noFill/>
        </p:spPr>
        <p:txBody>
          <a:bodyPr wrap="square" rtlCol="0">
            <a:spAutoFit/>
          </a:bodyPr>
          <a:lstStyle/>
          <a:p>
            <a:r>
              <a:rPr lang="en-US" sz="2000" dirty="0"/>
              <a:t>There are three common topics we can see when analyzing the top 5 most popular categories, which are animals, science, and healthy food. Social Buzz can enhance collaboration with brands in these three areas to gain more impact</a:t>
            </a:r>
            <a:r>
              <a:rPr lang="en-US" dirty="0"/>
              <a:t>.</a:t>
            </a:r>
          </a:p>
        </p:txBody>
      </p:sp>
      <p:sp>
        <p:nvSpPr>
          <p:cNvPr id="18" name="TextBox 17">
            <a:extLst>
              <a:ext uri="{FF2B5EF4-FFF2-40B4-BE49-F238E27FC236}">
                <a16:creationId xmlns:a16="http://schemas.microsoft.com/office/drawing/2014/main" id="{49DF836C-A62E-BC47-8FAD-60104C6CF9CD}"/>
              </a:ext>
            </a:extLst>
          </p:cNvPr>
          <p:cNvSpPr txBox="1"/>
          <p:nvPr/>
        </p:nvSpPr>
        <p:spPr>
          <a:xfrm>
            <a:off x="11293374" y="4553514"/>
            <a:ext cx="4389867" cy="1200329"/>
          </a:xfrm>
          <a:prstGeom prst="rect">
            <a:avLst/>
          </a:prstGeom>
          <a:noFill/>
        </p:spPr>
        <p:txBody>
          <a:bodyPr wrap="square" rtlCol="0">
            <a:spAutoFit/>
          </a:bodyPr>
          <a:lstStyle/>
          <a:p>
            <a:r>
              <a:rPr lang="en-US" dirty="0"/>
              <a:t>The months with the most interaction are May, January, August, and December. Social Buzz can use these insights to run campaigns for partners on these occasions.</a:t>
            </a:r>
          </a:p>
        </p:txBody>
      </p:sp>
      <p:sp>
        <p:nvSpPr>
          <p:cNvPr id="19" name="TextBox 18">
            <a:extLst>
              <a:ext uri="{FF2B5EF4-FFF2-40B4-BE49-F238E27FC236}">
                <a16:creationId xmlns:a16="http://schemas.microsoft.com/office/drawing/2014/main" id="{A155AA85-2377-C344-B577-FEE0B0C0C6AB}"/>
              </a:ext>
            </a:extLst>
          </p:cNvPr>
          <p:cNvSpPr txBox="1"/>
          <p:nvPr/>
        </p:nvSpPr>
        <p:spPr>
          <a:xfrm>
            <a:off x="11293374" y="7093821"/>
            <a:ext cx="3505767" cy="1477328"/>
          </a:xfrm>
          <a:prstGeom prst="rect">
            <a:avLst/>
          </a:prstGeom>
          <a:noFill/>
        </p:spPr>
        <p:txBody>
          <a:bodyPr wrap="square" rtlCol="0">
            <a:spAutoFit/>
          </a:bodyPr>
          <a:lstStyle/>
          <a:p>
            <a:r>
              <a:rPr lang="en-US" dirty="0"/>
              <a:t>What’s next?</a:t>
            </a:r>
          </a:p>
          <a:p>
            <a:r>
              <a:rPr lang="en-US" dirty="0"/>
              <a:t>This ad hoc analysis is insightful. But now, we need to scale up the analysis process to give a better view of the organization.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Verdana" panose="020B0604030504040204" pitchFamily="34" charset="0"/>
                <a:ea typeface="Verdana" panose="020B0604030504040204" pitchFamily="34" charset="0"/>
                <a:cs typeface="Verdana" panose="020B060403050404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Verdana" panose="020B0604030504040204" pitchFamily="34" charset="0"/>
                <a:ea typeface="Verdana" panose="020B0604030504040204" pitchFamily="34" charset="0"/>
                <a:cs typeface="Verdana" panose="020B060403050404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89908" y="3023584"/>
            <a:ext cx="8673443" cy="3938512"/>
            <a:chOff x="0" y="476560"/>
            <a:chExt cx="11564591" cy="5251348"/>
          </a:xfrm>
        </p:grpSpPr>
        <p:sp>
          <p:nvSpPr>
            <p:cNvPr id="3" name="TextBox 3"/>
            <p:cNvSpPr txBox="1"/>
            <p:nvPr/>
          </p:nvSpPr>
          <p:spPr>
            <a:xfrm>
              <a:off x="0" y="476560"/>
              <a:ext cx="11564591" cy="1443729"/>
            </a:xfrm>
            <a:prstGeom prst="rect">
              <a:avLst/>
            </a:prstGeom>
          </p:spPr>
          <p:txBody>
            <a:bodyPr lIns="0" tIns="0" rIns="0" bIns="0" rtlCol="0" anchor="t">
              <a:spAutoFit/>
            </a:bodyPr>
            <a:lstStyle/>
            <a:p>
              <a:pPr>
                <a:lnSpc>
                  <a:spcPts val="9600"/>
                </a:lnSpc>
              </a:pPr>
              <a:r>
                <a:rPr lang="en-US" sz="6000" spc="-80" dirty="0">
                  <a:solidFill>
                    <a:srgbClr val="000000"/>
                  </a:solidFill>
                  <a:latin typeface="Verdana" panose="020B0604030504040204" pitchFamily="34" charset="0"/>
                  <a:ea typeface="Verdana" panose="020B0604030504040204" pitchFamily="34" charset="0"/>
                  <a:cs typeface="Verdana" panose="020B0604030504040204" pitchFamily="34" charset="0"/>
                </a:rPr>
                <a:t>Today's agenda</a:t>
              </a:r>
            </a:p>
          </p:txBody>
        </p:sp>
        <p:sp>
          <p:nvSpPr>
            <p:cNvPr id="4" name="TextBox 4"/>
            <p:cNvSpPr txBox="1"/>
            <p:nvPr/>
          </p:nvSpPr>
          <p:spPr>
            <a:xfrm>
              <a:off x="0" y="2298166"/>
              <a:ext cx="11564591" cy="3429742"/>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en-US" sz="1900" spc="-19" dirty="0">
                  <a:solidFill>
                    <a:srgbClr val="000000"/>
                  </a:solidFill>
                  <a:latin typeface="Verdana" panose="020B0604030504040204" pitchFamily="34" charset="0"/>
                  <a:ea typeface="Verdana" panose="020B0604030504040204" pitchFamily="34" charset="0"/>
                  <a:cs typeface="Verdana" panose="020B0604030504040204" pitchFamily="34" charset="0"/>
                </a:rPr>
                <a:t>Project recap</a:t>
              </a:r>
            </a:p>
            <a:p>
              <a:pPr marL="342900" indent="-342900">
                <a:lnSpc>
                  <a:spcPct val="150000"/>
                </a:lnSpc>
                <a:buFont typeface="Arial" panose="020B0604020202020204" pitchFamily="34" charset="0"/>
                <a:buChar char="•"/>
              </a:pPr>
              <a:r>
                <a:rPr lang="en-US" sz="1900" spc="-19" dirty="0">
                  <a:solidFill>
                    <a:srgbClr val="000000"/>
                  </a:solidFill>
                  <a:latin typeface="Verdana" panose="020B0604030504040204" pitchFamily="34" charset="0"/>
                  <a:ea typeface="Verdana" panose="020B0604030504040204" pitchFamily="34" charset="0"/>
                  <a:cs typeface="Verdana" panose="020B0604030504040204" pitchFamily="34" charset="0"/>
                </a:rPr>
                <a:t>Problem</a:t>
              </a:r>
            </a:p>
            <a:p>
              <a:pPr marL="342900" indent="-342900">
                <a:lnSpc>
                  <a:spcPct val="150000"/>
                </a:lnSpc>
                <a:buFont typeface="Arial" panose="020B0604020202020204" pitchFamily="34" charset="0"/>
                <a:buChar char="•"/>
              </a:pPr>
              <a:r>
                <a:rPr lang="en-US" sz="1900" spc="-19" dirty="0">
                  <a:solidFill>
                    <a:srgbClr val="000000"/>
                  </a:solidFill>
                  <a:latin typeface="Verdana" panose="020B0604030504040204" pitchFamily="34" charset="0"/>
                  <a:ea typeface="Verdana" panose="020B0604030504040204" pitchFamily="34" charset="0"/>
                  <a:cs typeface="Verdana" panose="020B0604030504040204" pitchFamily="34" charset="0"/>
                </a:rPr>
                <a:t>The Analytics team</a:t>
              </a:r>
            </a:p>
            <a:p>
              <a:pPr marL="342900" indent="-342900">
                <a:lnSpc>
                  <a:spcPct val="150000"/>
                </a:lnSpc>
                <a:buFont typeface="Arial" panose="020B0604020202020204" pitchFamily="34" charset="0"/>
                <a:buChar char="•"/>
              </a:pPr>
              <a:r>
                <a:rPr lang="en-US" sz="1900" spc="-19" dirty="0">
                  <a:solidFill>
                    <a:srgbClr val="000000"/>
                  </a:solidFill>
                  <a:latin typeface="Verdana" panose="020B0604030504040204" pitchFamily="34" charset="0"/>
                  <a:ea typeface="Verdana" panose="020B0604030504040204" pitchFamily="34" charset="0"/>
                  <a:cs typeface="Verdana" panose="020B0604030504040204" pitchFamily="34" charset="0"/>
                </a:rPr>
                <a:t>Process</a:t>
              </a:r>
            </a:p>
            <a:p>
              <a:pPr marL="342900" indent="-342900">
                <a:lnSpc>
                  <a:spcPct val="150000"/>
                </a:lnSpc>
                <a:buFont typeface="Arial" panose="020B0604020202020204" pitchFamily="34" charset="0"/>
                <a:buChar char="•"/>
              </a:pPr>
              <a:r>
                <a:rPr lang="en-US" sz="1900" spc="-19" dirty="0">
                  <a:solidFill>
                    <a:srgbClr val="000000"/>
                  </a:solidFill>
                  <a:latin typeface="Verdana" panose="020B0604030504040204" pitchFamily="34" charset="0"/>
                  <a:ea typeface="Verdana" panose="020B0604030504040204" pitchFamily="34" charset="0"/>
                  <a:cs typeface="Verdana" panose="020B0604030504040204" pitchFamily="34" charset="0"/>
                </a:rPr>
                <a:t>Insights</a:t>
              </a:r>
            </a:p>
            <a:p>
              <a:pPr marL="342900" indent="-342900">
                <a:lnSpc>
                  <a:spcPct val="150000"/>
                </a:lnSpc>
                <a:buFont typeface="Arial" panose="020B0604020202020204" pitchFamily="34" charset="0"/>
                <a:buChar char="•"/>
              </a:pPr>
              <a:r>
                <a:rPr lang="en-US" sz="1900" spc="-19" dirty="0">
                  <a:solidFill>
                    <a:srgbClr val="000000"/>
                  </a:solidFill>
                  <a:latin typeface="Verdana" panose="020B0604030504040204" pitchFamily="34" charset="0"/>
                  <a:ea typeface="Verdana" panose="020B0604030504040204" pitchFamily="34" charset="0"/>
                  <a:cs typeface="Verdana" panose="020B060403050404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Verdana" panose="020B0604030504040204" pitchFamily="34" charset="0"/>
                <a:ea typeface="Verdana" panose="020B0604030504040204" pitchFamily="34" charset="0"/>
                <a:cs typeface="Verdana" panose="020B0604030504040204" pitchFamily="34" charset="0"/>
              </a:rPr>
              <a:t>Project Recap</a:t>
            </a:r>
          </a:p>
        </p:txBody>
      </p:sp>
      <p:sp>
        <p:nvSpPr>
          <p:cNvPr id="34" name="TextBox 33">
            <a:extLst>
              <a:ext uri="{FF2B5EF4-FFF2-40B4-BE49-F238E27FC236}">
                <a16:creationId xmlns:a16="http://schemas.microsoft.com/office/drawing/2014/main" id="{A6DC5B12-C061-A94A-A624-750FFC1198B7}"/>
              </a:ext>
            </a:extLst>
          </p:cNvPr>
          <p:cNvSpPr txBox="1"/>
          <p:nvPr/>
        </p:nvSpPr>
        <p:spPr>
          <a:xfrm>
            <a:off x="8544357" y="2296566"/>
            <a:ext cx="7655202" cy="5693866"/>
          </a:xfrm>
          <a:prstGeom prst="rect">
            <a:avLst/>
          </a:prstGeom>
          <a:noFill/>
        </p:spPr>
        <p:txBody>
          <a:bodyPr wrap="square" rtlCol="0">
            <a:spAutoFit/>
          </a:bodyPr>
          <a:lstStyle/>
          <a:p>
            <a:r>
              <a:rPr lang="en-US" sz="2800" dirty="0"/>
              <a:t>Our new client is Social Buzz, a social media and content creation company. Their business analyzes every single pieces of customer reaction and provide them with trending content that meet their their interests. They grow faster than anticipated and the amount of data right now is so huge compared to their current resources. Therefore, they want experts like us to help them:</a:t>
            </a:r>
          </a:p>
          <a:p>
            <a:pPr marL="285750" indent="-285750">
              <a:buFont typeface="Arial" panose="020B0604020202020204" pitchFamily="34" charset="0"/>
              <a:buChar char="•"/>
            </a:pPr>
            <a:r>
              <a:rPr lang="en-US" sz="2800" dirty="0"/>
              <a:t>An audit of their big data practice</a:t>
            </a:r>
          </a:p>
          <a:p>
            <a:pPr marL="285750" indent="-285750">
              <a:buFont typeface="Arial" panose="020B0604020202020204" pitchFamily="34" charset="0"/>
              <a:buChar char="•"/>
            </a:pPr>
            <a:r>
              <a:rPr lang="en-US" sz="2800" dirty="0"/>
              <a:t>Recommendations for a successful IPO</a:t>
            </a:r>
          </a:p>
          <a:p>
            <a:pPr marL="285750" indent="-285750">
              <a:buFont typeface="Arial" panose="020B0604020202020204" pitchFamily="34" charset="0"/>
              <a:buChar char="•"/>
            </a:pPr>
            <a:r>
              <a:rPr lang="en-US" sz="2800" dirty="0"/>
              <a:t>An analysis of their content categories that highlight the five most popular content categories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Verdana" panose="020B0604030504040204" pitchFamily="34" charset="0"/>
                <a:ea typeface="Verdana" panose="020B0604030504040204" pitchFamily="34" charset="0"/>
                <a:cs typeface="Verdana" panose="020B0604030504040204" pitchFamily="34" charset="0"/>
              </a:rPr>
              <a:t>Problem</a:t>
            </a:r>
          </a:p>
        </p:txBody>
      </p:sp>
      <p:sp>
        <p:nvSpPr>
          <p:cNvPr id="22" name="TextBox 21">
            <a:extLst>
              <a:ext uri="{FF2B5EF4-FFF2-40B4-BE49-F238E27FC236}">
                <a16:creationId xmlns:a16="http://schemas.microsoft.com/office/drawing/2014/main" id="{5A1C157E-F496-7F4F-BCA7-7C9E99189A8E}"/>
              </a:ext>
            </a:extLst>
          </p:cNvPr>
          <p:cNvSpPr txBox="1"/>
          <p:nvPr/>
        </p:nvSpPr>
        <p:spPr>
          <a:xfrm>
            <a:off x="2899738" y="4895949"/>
            <a:ext cx="6266033" cy="3970318"/>
          </a:xfrm>
          <a:prstGeom prst="rect">
            <a:avLst/>
          </a:prstGeom>
          <a:noFill/>
        </p:spPr>
        <p:txBody>
          <a:bodyPr wrap="square" rtlCol="0">
            <a:spAutoFit/>
          </a:bodyPr>
          <a:lstStyle/>
          <a:p>
            <a:pPr marL="457200" indent="-457200">
              <a:buFont typeface="Wingdings" pitchFamily="2" charset="2"/>
              <a:buChar char="Ø"/>
            </a:pPr>
            <a:r>
              <a:rPr lang="en-US" sz="2800" dirty="0">
                <a:solidFill>
                  <a:schemeClr val="bg1"/>
                </a:solidFill>
              </a:rPr>
              <a:t>500 million active users each month</a:t>
            </a:r>
          </a:p>
          <a:p>
            <a:pPr marL="457200" indent="-457200">
              <a:buFont typeface="Wingdings" pitchFamily="2" charset="2"/>
              <a:buChar char="Ø"/>
            </a:pPr>
            <a:r>
              <a:rPr lang="en-US" sz="2800" dirty="0">
                <a:solidFill>
                  <a:schemeClr val="bg1"/>
                </a:solidFill>
              </a:rPr>
              <a:t>100,000 pieces of content, ranging from text, images, videos and Gifs every day </a:t>
            </a:r>
          </a:p>
          <a:p>
            <a:pPr marL="457200" indent="-457200">
              <a:buFont typeface="Wingdings" pitchFamily="2" charset="2"/>
              <a:buChar char="Ø"/>
            </a:pPr>
            <a:r>
              <a:rPr lang="en-US" sz="2800" dirty="0">
                <a:solidFill>
                  <a:schemeClr val="bg1"/>
                </a:solidFill>
              </a:rPr>
              <a:t>All of this data is unstructured and require sophisticated and expensive technology to maintain.</a:t>
            </a:r>
          </a:p>
          <a:p>
            <a:pPr marL="457200" indent="-457200">
              <a:buFont typeface="Wingdings" pitchFamily="2" charset="2"/>
              <a:buChar char="Ø"/>
            </a:pPr>
            <a:r>
              <a:rPr lang="en-US" sz="2800" dirty="0">
                <a:solidFill>
                  <a:schemeClr val="bg1"/>
                </a:solidFill>
              </a:rPr>
              <a:t>Analysis to find top 5 most popular categories of content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0" name="Freeform 30"/>
          <p:cNvSpPr/>
          <p:nvPr/>
        </p:nvSpPr>
        <p:spPr>
          <a:xfrm>
            <a:off x="11443639" y="6953289"/>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31" name="TextBox 31"/>
          <p:cNvSpPr txBox="1"/>
          <p:nvPr/>
        </p:nvSpPr>
        <p:spPr>
          <a:xfrm>
            <a:off x="2670508" y="3331799"/>
            <a:ext cx="5635292" cy="3693319"/>
          </a:xfrm>
          <a:prstGeom prst="rect">
            <a:avLst/>
          </a:prstGeom>
        </p:spPr>
        <p:txBody>
          <a:bodyPr wrap="square" lIns="0" tIns="0" rIns="0" bIns="0" rtlCol="0" anchor="t">
            <a:spAutoFit/>
          </a:bodyPr>
          <a:lstStyle/>
          <a:p>
            <a:pPr algn="ctr">
              <a:lnSpc>
                <a:spcPts val="9600"/>
              </a:lnSpc>
            </a:pPr>
            <a:r>
              <a:rPr lang="en-US" sz="8000" spc="-80" dirty="0">
                <a:solidFill>
                  <a:srgbClr val="000000"/>
                </a:solidFill>
                <a:latin typeface="Verdana" panose="020B0604030504040204" pitchFamily="34" charset="0"/>
                <a:ea typeface="Verdana" panose="020B0604030504040204" pitchFamily="34" charset="0"/>
                <a:cs typeface="Verdana" panose="020B0604030504040204" pitchFamily="34" charset="0"/>
              </a:rPr>
              <a:t>The Analytics team</a:t>
            </a:r>
          </a:p>
        </p:txBody>
      </p:sp>
      <p:sp>
        <p:nvSpPr>
          <p:cNvPr id="32" name="TextBox 31">
            <a:extLst>
              <a:ext uri="{FF2B5EF4-FFF2-40B4-BE49-F238E27FC236}">
                <a16:creationId xmlns:a16="http://schemas.microsoft.com/office/drawing/2014/main" id="{CF5D2084-FCAA-9247-8617-ACE1A371B7B8}"/>
              </a:ext>
            </a:extLst>
          </p:cNvPr>
          <p:cNvSpPr txBox="1"/>
          <p:nvPr/>
        </p:nvSpPr>
        <p:spPr>
          <a:xfrm>
            <a:off x="14293092" y="1481528"/>
            <a:ext cx="3309108" cy="830997"/>
          </a:xfrm>
          <a:prstGeom prst="rect">
            <a:avLst/>
          </a:prstGeom>
          <a:noFill/>
        </p:spPr>
        <p:txBody>
          <a:bodyPr wrap="square" rtlCol="0">
            <a:spAutoFit/>
          </a:bodyPr>
          <a:lstStyle/>
          <a:p>
            <a:r>
              <a:rPr lang="en-US" sz="2400" dirty="0"/>
              <a:t>Andrew Fleming</a:t>
            </a:r>
          </a:p>
          <a:p>
            <a:r>
              <a:rPr lang="en-US" sz="2400" dirty="0"/>
              <a:t>Chief Technical Architect</a:t>
            </a:r>
          </a:p>
        </p:txBody>
      </p:sp>
      <p:sp>
        <p:nvSpPr>
          <p:cNvPr id="34" name="TextBox 33">
            <a:extLst>
              <a:ext uri="{FF2B5EF4-FFF2-40B4-BE49-F238E27FC236}">
                <a16:creationId xmlns:a16="http://schemas.microsoft.com/office/drawing/2014/main" id="{1897C93D-C708-D440-8A88-FFD9253A4E67}"/>
              </a:ext>
            </a:extLst>
          </p:cNvPr>
          <p:cNvSpPr txBox="1"/>
          <p:nvPr/>
        </p:nvSpPr>
        <p:spPr>
          <a:xfrm>
            <a:off x="14293092" y="4728000"/>
            <a:ext cx="3657600" cy="830997"/>
          </a:xfrm>
          <a:prstGeom prst="rect">
            <a:avLst/>
          </a:prstGeom>
          <a:noFill/>
        </p:spPr>
        <p:txBody>
          <a:bodyPr wrap="square">
            <a:spAutoFit/>
          </a:bodyPr>
          <a:lstStyle/>
          <a:p>
            <a:r>
              <a:rPr lang="en-US" sz="2400" dirty="0"/>
              <a:t>Marcus </a:t>
            </a:r>
            <a:r>
              <a:rPr lang="en-US" sz="2400" dirty="0" err="1"/>
              <a:t>Rompton</a:t>
            </a:r>
            <a:endParaRPr lang="en-US" sz="2400" dirty="0"/>
          </a:p>
          <a:p>
            <a:r>
              <a:rPr lang="en-US" sz="2400" dirty="0"/>
              <a:t>Senior Principle</a:t>
            </a:r>
          </a:p>
        </p:txBody>
      </p:sp>
      <p:sp>
        <p:nvSpPr>
          <p:cNvPr id="36" name="TextBox 35">
            <a:extLst>
              <a:ext uri="{FF2B5EF4-FFF2-40B4-BE49-F238E27FC236}">
                <a16:creationId xmlns:a16="http://schemas.microsoft.com/office/drawing/2014/main" id="{84A856E7-2ACA-0B44-ACE1-ACD87D8FC030}"/>
              </a:ext>
            </a:extLst>
          </p:cNvPr>
          <p:cNvSpPr txBox="1"/>
          <p:nvPr/>
        </p:nvSpPr>
        <p:spPr>
          <a:xfrm>
            <a:off x="14293092" y="7631382"/>
            <a:ext cx="2590800" cy="830997"/>
          </a:xfrm>
          <a:prstGeom prst="rect">
            <a:avLst/>
          </a:prstGeom>
          <a:noFill/>
        </p:spPr>
        <p:txBody>
          <a:bodyPr wrap="square">
            <a:spAutoFit/>
          </a:bodyPr>
          <a:lstStyle/>
          <a:p>
            <a:r>
              <a:rPr lang="en-US" sz="2400" dirty="0"/>
              <a:t>Le Nguyen Thai</a:t>
            </a:r>
          </a:p>
          <a:p>
            <a:r>
              <a:rPr lang="en-US" sz="2400" dirty="0"/>
              <a:t>Data Analyst</a:t>
            </a:r>
          </a:p>
        </p:txBody>
      </p:sp>
      <p:pic>
        <p:nvPicPr>
          <p:cNvPr id="38" name="Picture 37">
            <a:extLst>
              <a:ext uri="{FF2B5EF4-FFF2-40B4-BE49-F238E27FC236}">
                <a16:creationId xmlns:a16="http://schemas.microsoft.com/office/drawing/2014/main" id="{FD1A61E5-51A6-D341-A284-E74A419F7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20625" y="6935626"/>
            <a:ext cx="2187333" cy="2322674"/>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Verdana" panose="020B0604030504040204" pitchFamily="34" charset="0"/>
                <a:ea typeface="Verdana" panose="020B0604030504040204" pitchFamily="34" charset="0"/>
                <a:cs typeface="Verdana" panose="020B060403050404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277D17A8-81E3-464B-8B28-5775C2CA8F43}"/>
              </a:ext>
            </a:extLst>
          </p:cNvPr>
          <p:cNvSpPr txBox="1"/>
          <p:nvPr/>
        </p:nvSpPr>
        <p:spPr>
          <a:xfrm>
            <a:off x="3971492" y="1565953"/>
            <a:ext cx="4676243" cy="523220"/>
          </a:xfrm>
          <a:prstGeom prst="rect">
            <a:avLst/>
          </a:prstGeom>
          <a:noFill/>
        </p:spPr>
        <p:txBody>
          <a:bodyPr wrap="square" rtlCol="0">
            <a:spAutoFit/>
          </a:bodyPr>
          <a:lstStyle/>
          <a:p>
            <a:r>
              <a:rPr lang="en-US" sz="2800" b="1" dirty="0">
                <a:solidFill>
                  <a:schemeClr val="bg1"/>
                </a:solidFill>
              </a:rPr>
              <a:t>DATA UNDERSTANDING</a:t>
            </a:r>
          </a:p>
        </p:txBody>
      </p:sp>
      <p:sp>
        <p:nvSpPr>
          <p:cNvPr id="42" name="TextBox 41">
            <a:extLst>
              <a:ext uri="{FF2B5EF4-FFF2-40B4-BE49-F238E27FC236}">
                <a16:creationId xmlns:a16="http://schemas.microsoft.com/office/drawing/2014/main" id="{45A5CAD7-29B8-A74D-BF7C-B4B73B4A768C}"/>
              </a:ext>
            </a:extLst>
          </p:cNvPr>
          <p:cNvSpPr txBox="1"/>
          <p:nvPr/>
        </p:nvSpPr>
        <p:spPr>
          <a:xfrm>
            <a:off x="5965594" y="3124386"/>
            <a:ext cx="9144000" cy="523220"/>
          </a:xfrm>
          <a:prstGeom prst="rect">
            <a:avLst/>
          </a:prstGeom>
          <a:noFill/>
        </p:spPr>
        <p:txBody>
          <a:bodyPr wrap="square">
            <a:spAutoFit/>
          </a:bodyPr>
          <a:lstStyle/>
          <a:p>
            <a:r>
              <a:rPr lang="en-US" sz="2800" b="1" dirty="0">
                <a:solidFill>
                  <a:schemeClr val="bg1"/>
                </a:solidFill>
              </a:rPr>
              <a:t>DATA CLEANING</a:t>
            </a:r>
          </a:p>
        </p:txBody>
      </p:sp>
      <p:sp>
        <p:nvSpPr>
          <p:cNvPr id="44" name="TextBox 43">
            <a:extLst>
              <a:ext uri="{FF2B5EF4-FFF2-40B4-BE49-F238E27FC236}">
                <a16:creationId xmlns:a16="http://schemas.microsoft.com/office/drawing/2014/main" id="{A713CEC1-3BF2-B944-BF22-AEF2D1DD5CC0}"/>
              </a:ext>
            </a:extLst>
          </p:cNvPr>
          <p:cNvSpPr txBox="1"/>
          <p:nvPr/>
        </p:nvSpPr>
        <p:spPr>
          <a:xfrm>
            <a:off x="7867569" y="4813157"/>
            <a:ext cx="9144000" cy="523220"/>
          </a:xfrm>
          <a:prstGeom prst="rect">
            <a:avLst/>
          </a:prstGeom>
          <a:noFill/>
        </p:spPr>
        <p:txBody>
          <a:bodyPr wrap="square">
            <a:spAutoFit/>
          </a:bodyPr>
          <a:lstStyle/>
          <a:p>
            <a:r>
              <a:rPr lang="en-US" sz="2800" b="1" dirty="0">
                <a:solidFill>
                  <a:schemeClr val="bg1"/>
                </a:solidFill>
              </a:rPr>
              <a:t>DATA MODELING</a:t>
            </a:r>
          </a:p>
        </p:txBody>
      </p:sp>
      <p:sp>
        <p:nvSpPr>
          <p:cNvPr id="46" name="TextBox 45">
            <a:extLst>
              <a:ext uri="{FF2B5EF4-FFF2-40B4-BE49-F238E27FC236}">
                <a16:creationId xmlns:a16="http://schemas.microsoft.com/office/drawing/2014/main" id="{1E17287A-58D9-1F4E-A5C7-79B448FF3CFF}"/>
              </a:ext>
            </a:extLst>
          </p:cNvPr>
          <p:cNvSpPr txBox="1"/>
          <p:nvPr/>
        </p:nvSpPr>
        <p:spPr>
          <a:xfrm>
            <a:off x="9677400" y="6380074"/>
            <a:ext cx="9144000" cy="523220"/>
          </a:xfrm>
          <a:prstGeom prst="rect">
            <a:avLst/>
          </a:prstGeom>
          <a:noFill/>
        </p:spPr>
        <p:txBody>
          <a:bodyPr wrap="square">
            <a:spAutoFit/>
          </a:bodyPr>
          <a:lstStyle/>
          <a:p>
            <a:r>
              <a:rPr lang="en-US" sz="2800" b="1" dirty="0">
                <a:solidFill>
                  <a:schemeClr val="bg1"/>
                </a:solidFill>
              </a:rPr>
              <a:t>DATA ANALYSIS</a:t>
            </a:r>
          </a:p>
        </p:txBody>
      </p:sp>
      <p:sp>
        <p:nvSpPr>
          <p:cNvPr id="48" name="TextBox 47">
            <a:extLst>
              <a:ext uri="{FF2B5EF4-FFF2-40B4-BE49-F238E27FC236}">
                <a16:creationId xmlns:a16="http://schemas.microsoft.com/office/drawing/2014/main" id="{10259DD8-FBF8-A041-B2E7-11314F256A24}"/>
              </a:ext>
            </a:extLst>
          </p:cNvPr>
          <p:cNvSpPr txBox="1"/>
          <p:nvPr/>
        </p:nvSpPr>
        <p:spPr>
          <a:xfrm>
            <a:off x="11659855" y="7972110"/>
            <a:ext cx="9413420" cy="523220"/>
          </a:xfrm>
          <a:prstGeom prst="rect">
            <a:avLst/>
          </a:prstGeom>
          <a:noFill/>
        </p:spPr>
        <p:txBody>
          <a:bodyPr wrap="square">
            <a:spAutoFit/>
          </a:bodyPr>
          <a:lstStyle/>
          <a:p>
            <a:r>
              <a:rPr lang="en-US" sz="2800" b="1" dirty="0">
                <a:solidFill>
                  <a:schemeClr val="bg1"/>
                </a:solidFill>
              </a:rPr>
              <a:t>INSIGHTS PRESENTATION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Verdana" panose="020B0604030504040204" pitchFamily="34" charset="0"/>
                <a:ea typeface="Verdana" panose="020B0604030504040204" pitchFamily="34" charset="0"/>
                <a:cs typeface="Verdana" panose="020B060403050404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670342" y="6480309"/>
            <a:ext cx="2972219" cy="881758"/>
          </a:xfrm>
          <a:prstGeom prst="rect">
            <a:avLst/>
          </a:prstGeom>
        </p:spPr>
      </p:pic>
      <p:sp>
        <p:nvSpPr>
          <p:cNvPr id="14" name="Oval 13">
            <a:extLst>
              <a:ext uri="{FF2B5EF4-FFF2-40B4-BE49-F238E27FC236}">
                <a16:creationId xmlns:a16="http://schemas.microsoft.com/office/drawing/2014/main" id="{4D2D5BE3-6EF1-4647-B318-5A384AE75052}"/>
              </a:ext>
            </a:extLst>
          </p:cNvPr>
          <p:cNvSpPr/>
          <p:nvPr/>
        </p:nvSpPr>
        <p:spPr>
          <a:xfrm>
            <a:off x="1831166" y="2450476"/>
            <a:ext cx="3564203" cy="3581400"/>
          </a:xfrm>
          <a:prstGeom prst="ellipse">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BE43447-9395-4F47-8EBE-3A92A1084712}"/>
              </a:ext>
            </a:extLst>
          </p:cNvPr>
          <p:cNvSpPr/>
          <p:nvPr/>
        </p:nvSpPr>
        <p:spPr>
          <a:xfrm>
            <a:off x="12374349" y="2450476"/>
            <a:ext cx="3564203" cy="3581400"/>
          </a:xfrm>
          <a:prstGeom prst="ellipse">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6EDFFFA-8222-DE45-963D-2E4DA7735258}"/>
              </a:ext>
            </a:extLst>
          </p:cNvPr>
          <p:cNvSpPr/>
          <p:nvPr/>
        </p:nvSpPr>
        <p:spPr>
          <a:xfrm>
            <a:off x="6976190" y="2451470"/>
            <a:ext cx="3564203" cy="3581400"/>
          </a:xfrm>
          <a:prstGeom prst="ellipse">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DA6257-4478-4D4A-8459-385455CA0563}"/>
              </a:ext>
            </a:extLst>
          </p:cNvPr>
          <p:cNvSpPr txBox="1"/>
          <p:nvPr/>
        </p:nvSpPr>
        <p:spPr>
          <a:xfrm>
            <a:off x="2349448" y="3271680"/>
            <a:ext cx="2864818" cy="1938992"/>
          </a:xfrm>
          <a:prstGeom prst="rect">
            <a:avLst/>
          </a:prstGeom>
          <a:noFill/>
        </p:spPr>
        <p:txBody>
          <a:bodyPr wrap="square" rtlCol="0">
            <a:spAutoFit/>
          </a:bodyPr>
          <a:lstStyle/>
          <a:p>
            <a:r>
              <a:rPr lang="en-US" sz="2000" b="1" dirty="0">
                <a:solidFill>
                  <a:schemeClr val="bg1"/>
                </a:solidFill>
              </a:rPr>
              <a:t>Top 5</a:t>
            </a:r>
            <a:r>
              <a:rPr lang="en-US" sz="2000" dirty="0">
                <a:solidFill>
                  <a:schemeClr val="bg1"/>
                </a:solidFill>
              </a:rPr>
              <a:t> popular categories:</a:t>
            </a:r>
          </a:p>
          <a:p>
            <a:pPr marL="285750" indent="-285750">
              <a:buFont typeface="Arial" panose="020B0604020202020204" pitchFamily="34" charset="0"/>
              <a:buChar char="•"/>
            </a:pPr>
            <a:r>
              <a:rPr lang="en-US" sz="2000" dirty="0">
                <a:solidFill>
                  <a:schemeClr val="bg1"/>
                </a:solidFill>
              </a:rPr>
              <a:t>Animals</a:t>
            </a:r>
          </a:p>
          <a:p>
            <a:pPr marL="285750" indent="-285750">
              <a:buFont typeface="Arial" panose="020B0604020202020204" pitchFamily="34" charset="0"/>
              <a:buChar char="•"/>
            </a:pPr>
            <a:r>
              <a:rPr lang="en-US" sz="2000" dirty="0">
                <a:solidFill>
                  <a:schemeClr val="bg1"/>
                </a:solidFill>
              </a:rPr>
              <a:t>Science </a:t>
            </a:r>
          </a:p>
          <a:p>
            <a:pPr marL="285750" indent="-285750">
              <a:buFont typeface="Arial" panose="020B0604020202020204" pitchFamily="34" charset="0"/>
              <a:buChar char="•"/>
            </a:pPr>
            <a:r>
              <a:rPr lang="en-US" sz="2000" dirty="0">
                <a:solidFill>
                  <a:schemeClr val="bg1"/>
                </a:solidFill>
              </a:rPr>
              <a:t>Healthy eating</a:t>
            </a:r>
          </a:p>
          <a:p>
            <a:pPr marL="285750" indent="-285750">
              <a:buFont typeface="Arial" panose="020B0604020202020204" pitchFamily="34" charset="0"/>
              <a:buChar char="•"/>
            </a:pPr>
            <a:r>
              <a:rPr lang="en-US" sz="2000" dirty="0">
                <a:solidFill>
                  <a:schemeClr val="bg1"/>
                </a:solidFill>
              </a:rPr>
              <a:t>Technology</a:t>
            </a:r>
          </a:p>
          <a:p>
            <a:pPr marL="285750" indent="-285750">
              <a:buFont typeface="Arial" panose="020B0604020202020204" pitchFamily="34" charset="0"/>
              <a:buChar char="•"/>
            </a:pPr>
            <a:r>
              <a:rPr lang="en-US" sz="2000" dirty="0">
                <a:solidFill>
                  <a:schemeClr val="bg1"/>
                </a:solidFill>
              </a:rPr>
              <a:t>Food</a:t>
            </a:r>
          </a:p>
        </p:txBody>
      </p:sp>
      <p:sp>
        <p:nvSpPr>
          <p:cNvPr id="18" name="TextBox 17">
            <a:extLst>
              <a:ext uri="{FF2B5EF4-FFF2-40B4-BE49-F238E27FC236}">
                <a16:creationId xmlns:a16="http://schemas.microsoft.com/office/drawing/2014/main" id="{BCD4FF43-DEDC-7449-8EE9-AB267C5C181E}"/>
              </a:ext>
            </a:extLst>
          </p:cNvPr>
          <p:cNvSpPr txBox="1"/>
          <p:nvPr/>
        </p:nvSpPr>
        <p:spPr>
          <a:xfrm>
            <a:off x="8059549" y="3279654"/>
            <a:ext cx="1752600" cy="1323439"/>
          </a:xfrm>
          <a:prstGeom prst="rect">
            <a:avLst/>
          </a:prstGeom>
          <a:noFill/>
        </p:spPr>
        <p:txBody>
          <a:bodyPr wrap="square" rtlCol="0">
            <a:spAutoFit/>
          </a:bodyPr>
          <a:lstStyle/>
          <a:p>
            <a:r>
              <a:rPr lang="en-US" sz="8000" dirty="0">
                <a:solidFill>
                  <a:srgbClr val="FFFF00"/>
                </a:solidFill>
                <a:latin typeface="Arial Rounded MT Bold" panose="020F0704030504030204" pitchFamily="34" charset="77"/>
                <a:ea typeface="Verdana" panose="020B0604030504040204" pitchFamily="34" charset="0"/>
                <a:cs typeface="Beirut" pitchFamily="2" charset="-78"/>
              </a:rPr>
              <a:t>16</a:t>
            </a:r>
          </a:p>
        </p:txBody>
      </p:sp>
      <p:sp>
        <p:nvSpPr>
          <p:cNvPr id="19" name="TextBox 18">
            <a:extLst>
              <a:ext uri="{FF2B5EF4-FFF2-40B4-BE49-F238E27FC236}">
                <a16:creationId xmlns:a16="http://schemas.microsoft.com/office/drawing/2014/main" id="{A6B7835A-F4BE-9A4F-BE34-8F1B4056A402}"/>
              </a:ext>
            </a:extLst>
          </p:cNvPr>
          <p:cNvSpPr txBox="1"/>
          <p:nvPr/>
        </p:nvSpPr>
        <p:spPr>
          <a:xfrm>
            <a:off x="7545016" y="4595980"/>
            <a:ext cx="2426550" cy="461665"/>
          </a:xfrm>
          <a:prstGeom prst="rect">
            <a:avLst/>
          </a:prstGeom>
          <a:noFill/>
        </p:spPr>
        <p:txBody>
          <a:bodyPr wrap="square" rtlCol="0">
            <a:spAutoFit/>
          </a:bodyPr>
          <a:lstStyle/>
          <a:p>
            <a:r>
              <a:rPr lang="en-US" sz="2400" dirty="0">
                <a:solidFill>
                  <a:schemeClr val="bg1"/>
                </a:solidFill>
              </a:rPr>
              <a:t>Unique categories</a:t>
            </a:r>
          </a:p>
        </p:txBody>
      </p:sp>
      <p:sp>
        <p:nvSpPr>
          <p:cNvPr id="20" name="TextBox 19">
            <a:extLst>
              <a:ext uri="{FF2B5EF4-FFF2-40B4-BE49-F238E27FC236}">
                <a16:creationId xmlns:a16="http://schemas.microsoft.com/office/drawing/2014/main" id="{A7089086-E664-F54A-B85D-E3F1208B55EB}"/>
              </a:ext>
            </a:extLst>
          </p:cNvPr>
          <p:cNvSpPr txBox="1"/>
          <p:nvPr/>
        </p:nvSpPr>
        <p:spPr>
          <a:xfrm>
            <a:off x="13094927" y="3240352"/>
            <a:ext cx="2843625" cy="1200329"/>
          </a:xfrm>
          <a:prstGeom prst="rect">
            <a:avLst/>
          </a:prstGeom>
          <a:noFill/>
        </p:spPr>
        <p:txBody>
          <a:bodyPr wrap="square" rtlCol="0">
            <a:spAutoFit/>
          </a:bodyPr>
          <a:lstStyle/>
          <a:p>
            <a:r>
              <a:rPr lang="en-US" sz="7200" dirty="0">
                <a:solidFill>
                  <a:srgbClr val="FFFF00"/>
                </a:solidFill>
                <a:latin typeface="Arial Rounded MT Bold" panose="020F0704030504030204" pitchFamily="34" charset="77"/>
              </a:rPr>
              <a:t>May</a:t>
            </a:r>
          </a:p>
        </p:txBody>
      </p:sp>
      <p:sp>
        <p:nvSpPr>
          <p:cNvPr id="21" name="TextBox 20">
            <a:extLst>
              <a:ext uri="{FF2B5EF4-FFF2-40B4-BE49-F238E27FC236}">
                <a16:creationId xmlns:a16="http://schemas.microsoft.com/office/drawing/2014/main" id="{E65E3B7D-4A5B-1945-8C0A-FBE0F74DC69C}"/>
              </a:ext>
            </a:extLst>
          </p:cNvPr>
          <p:cNvSpPr txBox="1"/>
          <p:nvPr/>
        </p:nvSpPr>
        <p:spPr>
          <a:xfrm>
            <a:off x="13139840" y="4507396"/>
            <a:ext cx="2161815" cy="461665"/>
          </a:xfrm>
          <a:prstGeom prst="rect">
            <a:avLst/>
          </a:prstGeom>
          <a:noFill/>
        </p:spPr>
        <p:txBody>
          <a:bodyPr wrap="square" rtlCol="0">
            <a:spAutoFit/>
          </a:bodyPr>
          <a:lstStyle/>
          <a:p>
            <a:r>
              <a:rPr lang="en-US" sz="2400" dirty="0">
                <a:solidFill>
                  <a:schemeClr val="bg1"/>
                </a:solidFill>
              </a:rPr>
              <a:t>Most posts 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8C1F9D0D-F225-AECF-7934-8AFA53121886}"/>
              </a:ext>
            </a:extLst>
          </p:cNvPr>
          <p:cNvGraphicFramePr>
            <a:graphicFrameLocks/>
          </p:cNvGraphicFramePr>
          <p:nvPr>
            <p:extLst>
              <p:ext uri="{D42A27DB-BD31-4B8C-83A1-F6EECF244321}">
                <p14:modId xmlns:p14="http://schemas.microsoft.com/office/powerpoint/2010/main" val="3726675455"/>
              </p:ext>
            </p:extLst>
          </p:nvPr>
        </p:nvGraphicFramePr>
        <p:xfrm>
          <a:off x="3950741" y="1596139"/>
          <a:ext cx="12832700" cy="7094722"/>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66C4BC4C-5C0C-7C32-8D1E-22EBF2B6959D}"/>
              </a:ext>
            </a:extLst>
          </p:cNvPr>
          <p:cNvGraphicFramePr>
            <a:graphicFrameLocks/>
          </p:cNvGraphicFramePr>
          <p:nvPr>
            <p:extLst>
              <p:ext uri="{D42A27DB-BD31-4B8C-83A1-F6EECF244321}">
                <p14:modId xmlns:p14="http://schemas.microsoft.com/office/powerpoint/2010/main" val="2734331210"/>
              </p:ext>
            </p:extLst>
          </p:nvPr>
        </p:nvGraphicFramePr>
        <p:xfrm>
          <a:off x="4254349" y="1681203"/>
          <a:ext cx="11424745" cy="637030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358</Words>
  <Application>Microsoft Macintosh PowerPoint</Application>
  <PresentationFormat>Custom</PresentationFormat>
  <Paragraphs>83</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 Rounded MT Bold</vt:lpstr>
      <vt:lpstr>Calibri</vt:lpstr>
      <vt:lpstr>Arial</vt:lpstr>
      <vt:lpstr>Wingdings</vt:lpstr>
      <vt:lpstr>Verdana</vt:lpstr>
      <vt:lpstr>Clear Sans Regular Bold</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Thai, Le Nguyen</cp:lastModifiedBy>
  <cp:revision>17</cp:revision>
  <dcterms:created xsi:type="dcterms:W3CDTF">2006-08-16T00:00:00Z</dcterms:created>
  <dcterms:modified xsi:type="dcterms:W3CDTF">2024-08-30T17:04:45Z</dcterms:modified>
  <dc:identifier>DAEhDyfaYKE</dc:identifier>
</cp:coreProperties>
</file>